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5" r:id="rId2"/>
    <p:sldId id="267" r:id="rId3"/>
    <p:sldId id="268" r:id="rId4"/>
    <p:sldId id="269" r:id="rId5"/>
    <p:sldId id="270" r:id="rId6"/>
    <p:sldId id="271" r:id="rId7"/>
    <p:sldId id="272" r:id="rId8"/>
    <p:sldId id="273" r:id="rId9"/>
    <p:sldId id="282" r:id="rId10"/>
    <p:sldId id="274" r:id="rId11"/>
    <p:sldId id="275" r:id="rId12"/>
    <p:sldId id="276" r:id="rId13"/>
    <p:sldId id="277" r:id="rId14"/>
    <p:sldId id="278" r:id="rId15"/>
    <p:sldId id="280" r:id="rId16"/>
    <p:sldId id="28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0213" autoAdjust="0"/>
  </p:normalViewPr>
  <p:slideViewPr>
    <p:cSldViewPr>
      <p:cViewPr varScale="1">
        <p:scale>
          <a:sx n="117" d="100"/>
          <a:sy n="117" d="100"/>
        </p:scale>
        <p:origin x="2024"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4E2507-B4F3-4B87-BF76-83BF31D707A3}" type="datetimeFigureOut">
              <a:rPr lang="en-US" smtClean="0"/>
              <a:t>10/24/18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E46414-6004-4A64-AE14-E1A5F20419B6}" type="slidenum">
              <a:rPr lang="en-US" smtClean="0"/>
              <a:t>‹#›</a:t>
            </a:fld>
            <a:endParaRPr lang="en-US"/>
          </a:p>
        </p:txBody>
      </p:sp>
    </p:spTree>
    <p:extLst>
      <p:ext uri="{BB962C8B-B14F-4D97-AF65-F5344CB8AC3E}">
        <p14:creationId xmlns:p14="http://schemas.microsoft.com/office/powerpoint/2010/main" val="2614096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567A9-0941-4536-8C40-22A066FCDAF0}" type="slidenum">
              <a:rPr lang="en-US" smtClean="0"/>
              <a:t>5</a:t>
            </a:fld>
            <a:endParaRPr lang="en-US"/>
          </a:p>
        </p:txBody>
      </p:sp>
    </p:spTree>
    <p:extLst>
      <p:ext uri="{BB962C8B-B14F-4D97-AF65-F5344CB8AC3E}">
        <p14:creationId xmlns:p14="http://schemas.microsoft.com/office/powerpoint/2010/main" val="1618843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48D0E1-270C-46EB-A5C2-0FF95BB3BF47}" type="datetimeFigureOut">
              <a:rPr lang="en-US" smtClean="0"/>
              <a:t>10/24/18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8C005-79F7-49A8-86C0-5474F8057F32}" type="slidenum">
              <a:rPr lang="en-US" smtClean="0"/>
              <a:t>‹#›</a:t>
            </a:fld>
            <a:endParaRPr lang="en-US"/>
          </a:p>
        </p:txBody>
      </p:sp>
    </p:spTree>
    <p:extLst>
      <p:ext uri="{BB962C8B-B14F-4D97-AF65-F5344CB8AC3E}">
        <p14:creationId xmlns:p14="http://schemas.microsoft.com/office/powerpoint/2010/main" val="4073912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48D0E1-270C-46EB-A5C2-0FF95BB3BF47}" type="datetimeFigureOut">
              <a:rPr lang="en-US" smtClean="0"/>
              <a:t>10/24/18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8C005-79F7-49A8-86C0-5474F8057F32}" type="slidenum">
              <a:rPr lang="en-US" smtClean="0"/>
              <a:t>‹#›</a:t>
            </a:fld>
            <a:endParaRPr lang="en-US"/>
          </a:p>
        </p:txBody>
      </p:sp>
    </p:spTree>
    <p:extLst>
      <p:ext uri="{BB962C8B-B14F-4D97-AF65-F5344CB8AC3E}">
        <p14:creationId xmlns:p14="http://schemas.microsoft.com/office/powerpoint/2010/main" val="3895509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48D0E1-270C-46EB-A5C2-0FF95BB3BF47}" type="datetimeFigureOut">
              <a:rPr lang="en-US" smtClean="0"/>
              <a:t>10/24/18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8C005-79F7-49A8-86C0-5474F8057F32}" type="slidenum">
              <a:rPr lang="en-US" smtClean="0"/>
              <a:t>‹#›</a:t>
            </a:fld>
            <a:endParaRPr lang="en-US"/>
          </a:p>
        </p:txBody>
      </p:sp>
    </p:spTree>
    <p:extLst>
      <p:ext uri="{BB962C8B-B14F-4D97-AF65-F5344CB8AC3E}">
        <p14:creationId xmlns:p14="http://schemas.microsoft.com/office/powerpoint/2010/main" val="2688737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48D0E1-270C-46EB-A5C2-0FF95BB3BF47}" type="datetimeFigureOut">
              <a:rPr lang="en-US" smtClean="0"/>
              <a:t>10/24/18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8C005-79F7-49A8-86C0-5474F8057F32}" type="slidenum">
              <a:rPr lang="en-US" smtClean="0"/>
              <a:t>‹#›</a:t>
            </a:fld>
            <a:endParaRPr lang="en-US"/>
          </a:p>
        </p:txBody>
      </p:sp>
    </p:spTree>
    <p:extLst>
      <p:ext uri="{BB962C8B-B14F-4D97-AF65-F5344CB8AC3E}">
        <p14:creationId xmlns:p14="http://schemas.microsoft.com/office/powerpoint/2010/main" val="458852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48D0E1-270C-46EB-A5C2-0FF95BB3BF47}" type="datetimeFigureOut">
              <a:rPr lang="en-US" smtClean="0"/>
              <a:t>10/24/18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8C005-79F7-49A8-86C0-5474F8057F32}" type="slidenum">
              <a:rPr lang="en-US" smtClean="0"/>
              <a:t>‹#›</a:t>
            </a:fld>
            <a:endParaRPr lang="en-US"/>
          </a:p>
        </p:txBody>
      </p:sp>
    </p:spTree>
    <p:extLst>
      <p:ext uri="{BB962C8B-B14F-4D97-AF65-F5344CB8AC3E}">
        <p14:creationId xmlns:p14="http://schemas.microsoft.com/office/powerpoint/2010/main" val="1758092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48D0E1-270C-46EB-A5C2-0FF95BB3BF47}" type="datetimeFigureOut">
              <a:rPr lang="en-US" smtClean="0"/>
              <a:t>10/24/18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8C005-79F7-49A8-86C0-5474F8057F32}" type="slidenum">
              <a:rPr lang="en-US" smtClean="0"/>
              <a:t>‹#›</a:t>
            </a:fld>
            <a:endParaRPr lang="en-US"/>
          </a:p>
        </p:txBody>
      </p:sp>
    </p:spTree>
    <p:extLst>
      <p:ext uri="{BB962C8B-B14F-4D97-AF65-F5344CB8AC3E}">
        <p14:creationId xmlns:p14="http://schemas.microsoft.com/office/powerpoint/2010/main" val="797596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48D0E1-270C-46EB-A5C2-0FF95BB3BF47}" type="datetimeFigureOut">
              <a:rPr lang="en-US" smtClean="0"/>
              <a:t>10/24/18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D8C005-79F7-49A8-86C0-5474F8057F32}" type="slidenum">
              <a:rPr lang="en-US" smtClean="0"/>
              <a:t>‹#›</a:t>
            </a:fld>
            <a:endParaRPr lang="en-US"/>
          </a:p>
        </p:txBody>
      </p:sp>
    </p:spTree>
    <p:extLst>
      <p:ext uri="{BB962C8B-B14F-4D97-AF65-F5344CB8AC3E}">
        <p14:creationId xmlns:p14="http://schemas.microsoft.com/office/powerpoint/2010/main" val="3961791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48D0E1-270C-46EB-A5C2-0FF95BB3BF47}" type="datetimeFigureOut">
              <a:rPr lang="en-US" smtClean="0"/>
              <a:t>10/24/18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D8C005-79F7-49A8-86C0-5474F8057F32}" type="slidenum">
              <a:rPr lang="en-US" smtClean="0"/>
              <a:t>‹#›</a:t>
            </a:fld>
            <a:endParaRPr lang="en-US"/>
          </a:p>
        </p:txBody>
      </p:sp>
    </p:spTree>
    <p:extLst>
      <p:ext uri="{BB962C8B-B14F-4D97-AF65-F5344CB8AC3E}">
        <p14:creationId xmlns:p14="http://schemas.microsoft.com/office/powerpoint/2010/main" val="2498593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8D0E1-270C-46EB-A5C2-0FF95BB3BF47}" type="datetimeFigureOut">
              <a:rPr lang="en-US" smtClean="0"/>
              <a:t>10/24/18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D8C005-79F7-49A8-86C0-5474F8057F32}" type="slidenum">
              <a:rPr lang="en-US" smtClean="0"/>
              <a:t>‹#›</a:t>
            </a:fld>
            <a:endParaRPr lang="en-US"/>
          </a:p>
        </p:txBody>
      </p:sp>
    </p:spTree>
    <p:extLst>
      <p:ext uri="{BB962C8B-B14F-4D97-AF65-F5344CB8AC3E}">
        <p14:creationId xmlns:p14="http://schemas.microsoft.com/office/powerpoint/2010/main" val="3865296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48D0E1-270C-46EB-A5C2-0FF95BB3BF47}" type="datetimeFigureOut">
              <a:rPr lang="en-US" smtClean="0"/>
              <a:t>10/24/18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8C005-79F7-49A8-86C0-5474F8057F32}" type="slidenum">
              <a:rPr lang="en-US" smtClean="0"/>
              <a:t>‹#›</a:t>
            </a:fld>
            <a:endParaRPr lang="en-US"/>
          </a:p>
        </p:txBody>
      </p:sp>
    </p:spTree>
    <p:extLst>
      <p:ext uri="{BB962C8B-B14F-4D97-AF65-F5344CB8AC3E}">
        <p14:creationId xmlns:p14="http://schemas.microsoft.com/office/powerpoint/2010/main" val="338698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48D0E1-270C-46EB-A5C2-0FF95BB3BF47}" type="datetimeFigureOut">
              <a:rPr lang="en-US" smtClean="0"/>
              <a:t>10/24/18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8C005-79F7-49A8-86C0-5474F8057F32}" type="slidenum">
              <a:rPr lang="en-US" smtClean="0"/>
              <a:t>‹#›</a:t>
            </a:fld>
            <a:endParaRPr lang="en-US"/>
          </a:p>
        </p:txBody>
      </p:sp>
    </p:spTree>
    <p:extLst>
      <p:ext uri="{BB962C8B-B14F-4D97-AF65-F5344CB8AC3E}">
        <p14:creationId xmlns:p14="http://schemas.microsoft.com/office/powerpoint/2010/main" val="1749612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8D0E1-270C-46EB-A5C2-0FF95BB3BF47}" type="datetimeFigureOut">
              <a:rPr lang="en-US" smtClean="0"/>
              <a:t>10/24/18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D8C005-79F7-49A8-86C0-5474F8057F32}" type="slidenum">
              <a:rPr lang="en-US" smtClean="0"/>
              <a:t>‹#›</a:t>
            </a:fld>
            <a:endParaRPr lang="en-US"/>
          </a:p>
        </p:txBody>
      </p:sp>
    </p:spTree>
    <p:extLst>
      <p:ext uri="{BB962C8B-B14F-4D97-AF65-F5344CB8AC3E}">
        <p14:creationId xmlns:p14="http://schemas.microsoft.com/office/powerpoint/2010/main" val="2258764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rmi.prep.colostate.edu/workers-compensation/file-an-incident/"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mailto:wcnr_hr@mail.colostate.edu" TargetMode="External"/><Relationship Id="rId2" Type="http://schemas.openxmlformats.org/officeDocument/2006/relationships/hyperlink" Target="mailto:hr_service_center@mail.colostate.edu" TargetMode="Externa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hyperlink" Target="http://www.facultycouncil.colostate.edu/files/manual/table.html" TargetMode="External"/><Relationship Id="rId2" Type="http://schemas.openxmlformats.org/officeDocument/2006/relationships/hyperlink" Target="https://sites.warnercnr.colostate.edu/businessoffice" TargetMode="Externa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help.mail.colostate.edu/tt_rule_forward_email.aspx"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mailto:hr_service_center@mail.colostate.edu" TargetMode="External"/><Relationship Id="rId2" Type="http://schemas.openxmlformats.org/officeDocument/2006/relationships/hyperlink" Target="mailto:WCNR_HR@mail.colostate.edu" TargetMode="Externa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hyperlink" Target="https://www.acns.colostate.edu/duo/"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jpg"/><Relationship Id="rId5" Type="http://schemas.openxmlformats.org/officeDocument/2006/relationships/hyperlink" Target="https://aar.is.colostate.edu/" TargetMode="External"/><Relationship Id="rId4" Type="http://schemas.openxmlformats.org/officeDocument/2006/relationships/hyperlink" Target="https://secure.colostate.edu/"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hrs.colostate.edu/timeclockplus/employee_training.html" TargetMode="External"/><Relationship Id="rId2" Type="http://schemas.openxmlformats.org/officeDocument/2006/relationships/slideLayout" Target="../slideLayouts/slideLayout6.xml"/><Relationship Id="rId1" Type="http://schemas.openxmlformats.org/officeDocument/2006/relationships/video" Target="https://www.youtube.com/embed/0-qTOYKGODY"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hrs.colostate.edu/timeclockplus/employee_training.html" TargetMode="External"/><Relationship Id="rId2" Type="http://schemas.openxmlformats.org/officeDocument/2006/relationships/slideLayout" Target="../slideLayouts/slideLayout6.xml"/><Relationship Id="rId1" Type="http://schemas.openxmlformats.org/officeDocument/2006/relationships/video" Target="https://www.youtube.com/embed/m-DH2FiLWjo"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aar.is.colostate.edu/"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hrs.colostate.edu/timeclockplus/employee_training.html" TargetMode="External"/><Relationship Id="rId2" Type="http://schemas.openxmlformats.org/officeDocument/2006/relationships/slideLayout" Target="../slideLayouts/slideLayout6.xml"/><Relationship Id="rId1" Type="http://schemas.openxmlformats.org/officeDocument/2006/relationships/video" Target="https://www.youtube.com/embed/X6OyjoukQiw"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accent1">
                    <a:lumMod val="75000"/>
                  </a:schemeClr>
                </a:solidFill>
              </a:rPr>
              <a:t>WCNR Orientation</a:t>
            </a:r>
          </a:p>
        </p:txBody>
      </p:sp>
      <p:sp>
        <p:nvSpPr>
          <p:cNvPr id="3" name="Subtitle 2"/>
          <p:cNvSpPr>
            <a:spLocks noGrp="1"/>
          </p:cNvSpPr>
          <p:nvPr>
            <p:ph type="subTitle" idx="1"/>
          </p:nvPr>
        </p:nvSpPr>
        <p:spPr/>
        <p:txBody>
          <a:bodyPr/>
          <a:lstStyle/>
          <a:p>
            <a:r>
              <a:rPr lang="en-US" dirty="0"/>
              <a:t>Admin Pro </a:t>
            </a:r>
            <a:r>
              <a:rPr lang="en-US"/>
              <a:t>(Non-Exempt)</a:t>
            </a:r>
          </a:p>
        </p:txBody>
      </p:sp>
    </p:spTree>
    <p:extLst>
      <p:ext uri="{BB962C8B-B14F-4D97-AF65-F5344CB8AC3E}">
        <p14:creationId xmlns:p14="http://schemas.microsoft.com/office/powerpoint/2010/main" val="3137327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t>Special Leave</a:t>
            </a:r>
          </a:p>
        </p:txBody>
      </p:sp>
      <p:sp>
        <p:nvSpPr>
          <p:cNvPr id="3" name="Content Placeholder 2"/>
          <p:cNvSpPr>
            <a:spLocks noGrp="1"/>
          </p:cNvSpPr>
          <p:nvPr>
            <p:ph sz="half" idx="1"/>
          </p:nvPr>
        </p:nvSpPr>
        <p:spPr>
          <a:xfrm>
            <a:off x="436418" y="1728054"/>
            <a:ext cx="4038600" cy="3276600"/>
          </a:xfrm>
        </p:spPr>
        <p:txBody>
          <a:bodyPr>
            <a:normAutofit/>
          </a:bodyPr>
          <a:lstStyle/>
          <a:p>
            <a:r>
              <a:rPr lang="en-US" sz="2000" dirty="0"/>
              <a:t>Contact your supervisor if you need special leave for Jury Duty.</a:t>
            </a:r>
          </a:p>
          <a:p>
            <a:r>
              <a:rPr lang="en-US" sz="2000" dirty="0"/>
              <a:t>Please notify WCNR HR if you need special leave such as parental leave/FMLA as soon as possible and we will give you guidance on how to proceed. </a:t>
            </a:r>
          </a:p>
          <a:p>
            <a:pPr marL="0" indent="0">
              <a:buNone/>
            </a:pP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209800"/>
            <a:ext cx="4038600" cy="2313108"/>
          </a:xfrm>
        </p:spPr>
      </p:pic>
    </p:spTree>
    <p:extLst>
      <p:ext uri="{BB962C8B-B14F-4D97-AF65-F5344CB8AC3E}">
        <p14:creationId xmlns:p14="http://schemas.microsoft.com/office/powerpoint/2010/main" val="4122118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t>Work Schedule </a:t>
            </a:r>
          </a:p>
        </p:txBody>
      </p:sp>
      <p:sp>
        <p:nvSpPr>
          <p:cNvPr id="3" name="Content Placeholder 2"/>
          <p:cNvSpPr>
            <a:spLocks noGrp="1"/>
          </p:cNvSpPr>
          <p:nvPr>
            <p:ph sz="half" idx="1"/>
          </p:nvPr>
        </p:nvSpPr>
        <p:spPr/>
        <p:txBody>
          <a:bodyPr>
            <a:normAutofit/>
          </a:bodyPr>
          <a:lstStyle/>
          <a:p>
            <a:r>
              <a:rPr lang="en-US" dirty="0"/>
              <a:t>Contact your supervisor about what kind of work schedule is required for your position.</a:t>
            </a:r>
          </a:p>
          <a:p>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76800" y="2057400"/>
            <a:ext cx="3810000" cy="2541270"/>
          </a:xfrm>
        </p:spPr>
      </p:pic>
    </p:spTree>
    <p:extLst>
      <p:ext uri="{BB962C8B-B14F-4D97-AF65-F5344CB8AC3E}">
        <p14:creationId xmlns:p14="http://schemas.microsoft.com/office/powerpoint/2010/main" val="2222687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t>Preventing Sexual Harassment</a:t>
            </a:r>
          </a:p>
        </p:txBody>
      </p:sp>
      <p:sp>
        <p:nvSpPr>
          <p:cNvPr id="3" name="Content Placeholder 2"/>
          <p:cNvSpPr>
            <a:spLocks noGrp="1"/>
          </p:cNvSpPr>
          <p:nvPr>
            <p:ph sz="half" idx="1"/>
          </p:nvPr>
        </p:nvSpPr>
        <p:spPr/>
        <p:txBody>
          <a:bodyPr>
            <a:normAutofit fontScale="62500" lnSpcReduction="20000"/>
          </a:bodyPr>
          <a:lstStyle/>
          <a:p>
            <a:r>
              <a:rPr lang="en-US" dirty="0"/>
              <a:t>CSU strives to create and maintain a work environment that is fair, humane, and responsible so that each member is treated with dignity and rewarded for such relevant considerations as ability and performance.  </a:t>
            </a:r>
          </a:p>
          <a:p>
            <a:r>
              <a:rPr lang="en-US" dirty="0"/>
              <a:t>In order to educate all employees about this important subject, Preventing Sexual Harassment training is mandatory for all employees.   </a:t>
            </a:r>
          </a:p>
          <a:p>
            <a:r>
              <a:rPr lang="en-US" dirty="0"/>
              <a:t>The company Work Place Answers will contact you by email to complete the training. Please let us know if you do not receive within your first week. </a:t>
            </a:r>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057400"/>
            <a:ext cx="4038600" cy="2693714"/>
          </a:xfrm>
        </p:spPr>
      </p:pic>
    </p:spTree>
    <p:extLst>
      <p:ext uri="{BB962C8B-B14F-4D97-AF65-F5344CB8AC3E}">
        <p14:creationId xmlns:p14="http://schemas.microsoft.com/office/powerpoint/2010/main" val="1644264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t>Contact Information</a:t>
            </a:r>
          </a:p>
        </p:txBody>
      </p:sp>
      <p:sp>
        <p:nvSpPr>
          <p:cNvPr id="3" name="Content Placeholder 2"/>
          <p:cNvSpPr>
            <a:spLocks noGrp="1"/>
          </p:cNvSpPr>
          <p:nvPr>
            <p:ph sz="half" idx="1"/>
          </p:nvPr>
        </p:nvSpPr>
        <p:spPr>
          <a:xfrm>
            <a:off x="457200" y="1600200"/>
            <a:ext cx="4191000" cy="4525963"/>
          </a:xfrm>
        </p:spPr>
        <p:txBody>
          <a:bodyPr>
            <a:normAutofit/>
          </a:bodyPr>
          <a:lstStyle/>
          <a:p>
            <a:r>
              <a:rPr lang="en-US" sz="2000" dirty="0"/>
              <a:t>Once you know what your work telephone number and office number will be, please send it to us at WCNR_HR@mail.colostate.edu so we can update the directory.</a:t>
            </a:r>
          </a:p>
          <a:p>
            <a:r>
              <a:rPr lang="en-US" sz="2000" dirty="0"/>
              <a:t>If your email address changes, you will need to update it in the </a:t>
            </a:r>
            <a:r>
              <a:rPr lang="en-US" sz="2000" dirty="0" err="1"/>
              <a:t>eID</a:t>
            </a:r>
            <a:r>
              <a:rPr lang="en-US" sz="2000" dirty="0"/>
              <a:t> system so that we are able to stay in contact with you.</a:t>
            </a:r>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2209800"/>
            <a:ext cx="4038600" cy="2271712"/>
          </a:xfrm>
          <a:prstGeom prst="rect">
            <a:avLst/>
          </a:prstGeom>
        </p:spPr>
      </p:pic>
    </p:spTree>
    <p:extLst>
      <p:ext uri="{BB962C8B-B14F-4D97-AF65-F5344CB8AC3E}">
        <p14:creationId xmlns:p14="http://schemas.microsoft.com/office/powerpoint/2010/main" val="3116335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t>Conflicts of Interest (COI)</a:t>
            </a:r>
          </a:p>
        </p:txBody>
      </p:sp>
      <p:sp>
        <p:nvSpPr>
          <p:cNvPr id="3" name="Content Placeholder 2"/>
          <p:cNvSpPr>
            <a:spLocks noGrp="1"/>
          </p:cNvSpPr>
          <p:nvPr>
            <p:ph sz="half" idx="1"/>
          </p:nvPr>
        </p:nvSpPr>
        <p:spPr/>
        <p:txBody>
          <a:bodyPr>
            <a:noAutofit/>
          </a:bodyPr>
          <a:lstStyle/>
          <a:p>
            <a:r>
              <a:rPr lang="en-US" sz="1400" dirty="0"/>
              <a:t>Addressing potential or perceived conflicts of interest is important to protect yourself and CSU. </a:t>
            </a:r>
          </a:p>
          <a:p>
            <a:r>
              <a:rPr lang="en-US" sz="1400" dirty="0"/>
              <a:t>Be mindful that you are a CSU employee and cannot represent the military or sponsor in any way.  </a:t>
            </a:r>
          </a:p>
          <a:p>
            <a:r>
              <a:rPr lang="en-US" sz="1400" dirty="0"/>
              <a:t>Upon hire and yearly thereafter, a Conflict of Interest survey is required.  </a:t>
            </a:r>
          </a:p>
          <a:p>
            <a:endParaRPr lang="en-US" sz="1275" dirty="0"/>
          </a:p>
        </p:txBody>
      </p:sp>
      <p:sp>
        <p:nvSpPr>
          <p:cNvPr id="4" name="Content Placeholder 3"/>
          <p:cNvSpPr>
            <a:spLocks noGrp="1"/>
          </p:cNvSpPr>
          <p:nvPr>
            <p:ph sz="half" idx="2"/>
          </p:nvPr>
        </p:nvSpPr>
        <p:spPr/>
        <p:txBody>
          <a:bodyPr>
            <a:normAutofit fontScale="62500" lnSpcReduction="20000"/>
          </a:bodyPr>
          <a:lstStyle/>
          <a:p>
            <a:r>
              <a:rPr lang="en-US" dirty="0"/>
              <a:t>On-campus employees: </a:t>
            </a:r>
          </a:p>
          <a:p>
            <a:pPr lvl="1"/>
            <a:r>
              <a:rPr lang="en-US" dirty="0"/>
              <a:t>1.	Go to http://COI.colostate.edu.</a:t>
            </a:r>
          </a:p>
          <a:p>
            <a:pPr lvl="1"/>
            <a:r>
              <a:rPr lang="en-US" dirty="0"/>
              <a:t>2.	Click ‘Colorado State University’ and sign in using your </a:t>
            </a:r>
            <a:r>
              <a:rPr lang="en-US" dirty="0" err="1"/>
              <a:t>eID</a:t>
            </a:r>
            <a:r>
              <a:rPr lang="en-US" dirty="0"/>
              <a:t>. </a:t>
            </a:r>
          </a:p>
          <a:p>
            <a:r>
              <a:rPr lang="en-US" dirty="0"/>
              <a:t>Off-campus employees: </a:t>
            </a:r>
          </a:p>
          <a:p>
            <a:pPr lvl="1"/>
            <a:r>
              <a:rPr lang="en-US" dirty="0"/>
              <a:t>1.	Go to https://secure.colostate.edu  and sign in using your </a:t>
            </a:r>
            <a:r>
              <a:rPr lang="en-US" dirty="0" err="1"/>
              <a:t>eID</a:t>
            </a:r>
            <a:r>
              <a:rPr lang="en-US" dirty="0"/>
              <a:t> and DUO.</a:t>
            </a:r>
          </a:p>
          <a:p>
            <a:pPr lvl="1"/>
            <a:r>
              <a:rPr lang="en-US" dirty="0"/>
              <a:t>2.	Click Conflict of Interest (COI) link.</a:t>
            </a:r>
          </a:p>
          <a:p>
            <a:r>
              <a:rPr lang="en-US" dirty="0"/>
              <a:t>Once logged in... </a:t>
            </a:r>
          </a:p>
          <a:p>
            <a:pPr lvl="1"/>
            <a:r>
              <a:rPr lang="en-US" dirty="0"/>
              <a:t>1.	Click ‘COI’ on the top left then ‘Create my Annual Disclosure’ in the drop down box.</a:t>
            </a:r>
          </a:p>
          <a:p>
            <a:pPr lvl="1"/>
            <a:r>
              <a:rPr lang="en-US" dirty="0"/>
              <a:t>2.	Click ‘expand all’ on the top right.</a:t>
            </a:r>
          </a:p>
          <a:p>
            <a:pPr lvl="1"/>
            <a:r>
              <a:rPr lang="en-US" dirty="0"/>
              <a:t>3.	Answer the questions.</a:t>
            </a:r>
          </a:p>
          <a:p>
            <a:pPr lvl="1"/>
            <a:r>
              <a:rPr lang="en-US" dirty="0"/>
              <a:t>4.	Click the box at the bottom under certification then click ‘Submit’.</a:t>
            </a:r>
          </a:p>
          <a:p>
            <a:endParaRPr lang="en-US" dirty="0"/>
          </a:p>
        </p:txBody>
      </p:sp>
    </p:spTree>
    <p:extLst>
      <p:ext uri="{BB962C8B-B14F-4D97-AF65-F5344CB8AC3E}">
        <p14:creationId xmlns:p14="http://schemas.microsoft.com/office/powerpoint/2010/main" val="3596251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t>Extra Information</a:t>
            </a:r>
          </a:p>
        </p:txBody>
      </p:sp>
      <p:sp>
        <p:nvSpPr>
          <p:cNvPr id="3" name="Content Placeholder 2"/>
          <p:cNvSpPr>
            <a:spLocks noGrp="1"/>
          </p:cNvSpPr>
          <p:nvPr>
            <p:ph sz="half" idx="1"/>
          </p:nvPr>
        </p:nvSpPr>
        <p:spPr>
          <a:xfrm>
            <a:off x="457200" y="2286000"/>
            <a:ext cx="4038600" cy="1828800"/>
          </a:xfrm>
        </p:spPr>
        <p:txBody>
          <a:bodyPr>
            <a:normAutofit fontScale="70000" lnSpcReduction="20000"/>
          </a:bodyPr>
          <a:lstStyle/>
          <a:p>
            <a:r>
              <a:rPr lang="en-US" sz="2000" dirty="0"/>
              <a:t>You will be paid the last working day of each month. If the last day of the month falls on a Saturday you’ll receive your pay on the previous Friday.</a:t>
            </a:r>
          </a:p>
          <a:p>
            <a:r>
              <a:rPr lang="en-US" sz="2000" dirty="0"/>
              <a:t>If you are injured at work please submit an incident report as soon as possible. </a:t>
            </a:r>
            <a:r>
              <a:rPr lang="en-US" sz="2000" dirty="0">
                <a:hlinkClick r:id="rId2"/>
              </a:rPr>
              <a:t>http://rmi.prep.colostate.edu/workers-compensation/file-an-incident/</a:t>
            </a:r>
            <a:r>
              <a:rPr lang="en-US" sz="2000" dirty="0"/>
              <a:t> </a:t>
            </a:r>
          </a:p>
        </p:txBody>
      </p:sp>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4044" y="1853738"/>
            <a:ext cx="4035829" cy="2693324"/>
          </a:xfrm>
        </p:spPr>
      </p:pic>
    </p:spTree>
    <p:extLst>
      <p:ext uri="{BB962C8B-B14F-4D97-AF65-F5344CB8AC3E}">
        <p14:creationId xmlns:p14="http://schemas.microsoft.com/office/powerpoint/2010/main" val="3890939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Thank you!</a:t>
            </a:r>
            <a:br>
              <a:rPr lang="en-US" dirty="0"/>
            </a:br>
            <a:r>
              <a:rPr lang="en-US" dirty="0"/>
              <a:t>Welcome to WCNR!</a:t>
            </a:r>
          </a:p>
        </p:txBody>
      </p:sp>
      <p:sp>
        <p:nvSpPr>
          <p:cNvPr id="3" name="Content Placeholder 2"/>
          <p:cNvSpPr>
            <a:spLocks noGrp="1"/>
          </p:cNvSpPr>
          <p:nvPr>
            <p:ph sz="half" idx="1"/>
          </p:nvPr>
        </p:nvSpPr>
        <p:spPr/>
        <p:txBody>
          <a:bodyPr>
            <a:normAutofit/>
          </a:bodyPr>
          <a:lstStyle/>
          <a:p>
            <a:r>
              <a:rPr lang="en-US" sz="2400" dirty="0"/>
              <a:t>If you have questions about benefits contact </a:t>
            </a:r>
            <a:r>
              <a:rPr lang="en-US" sz="2400" dirty="0">
                <a:hlinkClick r:id="rId2"/>
              </a:rPr>
              <a:t>hr_service_center@mail.colostate.edu</a:t>
            </a:r>
            <a:r>
              <a:rPr lang="en-US" sz="2400" dirty="0"/>
              <a:t>. </a:t>
            </a:r>
          </a:p>
          <a:p>
            <a:r>
              <a:rPr lang="en-US" sz="2400" dirty="0"/>
              <a:t>If you have any other questions or concerns please email </a:t>
            </a:r>
            <a:r>
              <a:rPr lang="en-US" sz="2400" u="sng" dirty="0">
                <a:hlinkClick r:id="rId3"/>
              </a:rPr>
              <a:t>wcnr_hr@mail.colostate.edu</a:t>
            </a:r>
            <a:endParaRPr lang="en-US" sz="2400" dirty="0"/>
          </a:p>
        </p:txBody>
      </p:sp>
      <p:pic>
        <p:nvPicPr>
          <p:cNvPr id="10" name="Content Placeholder 9"/>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876800" y="2057400"/>
            <a:ext cx="3810000" cy="2541270"/>
          </a:xfrm>
        </p:spPr>
      </p:pic>
    </p:spTree>
    <p:extLst>
      <p:ext uri="{BB962C8B-B14F-4D97-AF65-F5344CB8AC3E}">
        <p14:creationId xmlns:p14="http://schemas.microsoft.com/office/powerpoint/2010/main" val="2734029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t>Employee Handbook</a:t>
            </a:r>
          </a:p>
        </p:txBody>
      </p:sp>
      <p:sp>
        <p:nvSpPr>
          <p:cNvPr id="3" name="Content Placeholder 2"/>
          <p:cNvSpPr>
            <a:spLocks noGrp="1"/>
          </p:cNvSpPr>
          <p:nvPr>
            <p:ph sz="half" idx="1"/>
          </p:nvPr>
        </p:nvSpPr>
        <p:spPr/>
        <p:txBody>
          <a:bodyPr>
            <a:normAutofit/>
          </a:bodyPr>
          <a:lstStyle/>
          <a:p>
            <a:r>
              <a:rPr lang="en-US" sz="1800" dirty="0"/>
              <a:t>This presentation will talk about important information that can be found in the employee handbook: </a:t>
            </a:r>
            <a:r>
              <a:rPr lang="en-US" sz="1800" dirty="0">
                <a:solidFill>
                  <a:srgbClr val="92D050"/>
                </a:solidFill>
                <a:hlinkClick r:id="rId2"/>
              </a:rPr>
              <a:t>https://sites.warnercnr.colostate.edu/businessoffice</a:t>
            </a:r>
            <a:r>
              <a:rPr lang="en-US" sz="1800" dirty="0">
                <a:solidFill>
                  <a:srgbClr val="92D050"/>
                </a:solidFill>
              </a:rPr>
              <a:t>. </a:t>
            </a:r>
            <a:endParaRPr lang="en-US" sz="1800" dirty="0"/>
          </a:p>
          <a:p>
            <a:r>
              <a:rPr lang="en-US" sz="1800" dirty="0"/>
              <a:t>You can also find more information in the Academic Faculty and Administrative Professional Manual at: </a:t>
            </a:r>
            <a:r>
              <a:rPr lang="en-US" sz="1800" dirty="0">
                <a:hlinkClick r:id="rId3"/>
              </a:rPr>
              <a:t>http://www.facultycouncil.colostate.edu/files/manual/table.html</a:t>
            </a:r>
            <a:r>
              <a:rPr lang="en-US" sz="1800" dirty="0"/>
              <a:t>. </a:t>
            </a:r>
          </a:p>
          <a:p>
            <a:endParaRPr lang="en-US" sz="1800" dirty="0"/>
          </a:p>
          <a:p>
            <a:endParaRPr lang="en-US" dirty="0"/>
          </a:p>
          <a:p>
            <a:endParaRPr lang="en-US" dirty="0"/>
          </a:p>
        </p:txBody>
      </p:sp>
      <p:pic>
        <p:nvPicPr>
          <p:cNvPr id="5" name="Content Placeholder 4"/>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970264" y="1600200"/>
            <a:ext cx="3394472" cy="4525963"/>
          </a:xfrm>
        </p:spPr>
      </p:pic>
    </p:spTree>
    <p:extLst>
      <p:ext uri="{BB962C8B-B14F-4D97-AF65-F5344CB8AC3E}">
        <p14:creationId xmlns:p14="http://schemas.microsoft.com/office/powerpoint/2010/main" val="1747911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t>Electronic Identification (</a:t>
            </a:r>
            <a:r>
              <a:rPr lang="en-US" sz="3200" dirty="0" err="1"/>
              <a:t>eID</a:t>
            </a:r>
            <a:r>
              <a:rPr lang="en-US" sz="3200" dirty="0"/>
              <a:t>)</a:t>
            </a:r>
          </a:p>
        </p:txBody>
      </p:sp>
      <p:sp>
        <p:nvSpPr>
          <p:cNvPr id="3" name="Content Placeholder 2"/>
          <p:cNvSpPr>
            <a:spLocks noGrp="1"/>
          </p:cNvSpPr>
          <p:nvPr>
            <p:ph sz="half" idx="1"/>
          </p:nvPr>
        </p:nvSpPr>
        <p:spPr>
          <a:xfrm>
            <a:off x="0" y="1676400"/>
            <a:ext cx="5048596" cy="3992562"/>
          </a:xfrm>
        </p:spPr>
        <p:txBody>
          <a:bodyPr>
            <a:noAutofit/>
          </a:bodyPr>
          <a:lstStyle/>
          <a:p>
            <a:r>
              <a:rPr lang="en-US" sz="1400" dirty="0"/>
              <a:t>Your </a:t>
            </a:r>
            <a:r>
              <a:rPr lang="en-US" sz="1400" dirty="0" err="1"/>
              <a:t>eID</a:t>
            </a:r>
            <a:r>
              <a:rPr lang="en-US" sz="1400" dirty="0"/>
              <a:t> will give you access to important items. It will also provide an email alias that everyone at CSU will use to contact you.</a:t>
            </a:r>
          </a:p>
          <a:p>
            <a:r>
              <a:rPr lang="en-US" sz="1400" dirty="0"/>
              <a:t>Use the CSU ID number provided in the email that this was attached to set up your </a:t>
            </a:r>
            <a:r>
              <a:rPr lang="en-US" sz="1400" dirty="0" err="1"/>
              <a:t>eID</a:t>
            </a:r>
            <a:r>
              <a:rPr lang="en-US" sz="1400" dirty="0"/>
              <a:t>.</a:t>
            </a:r>
          </a:p>
          <a:p>
            <a:pPr lvl="1"/>
            <a:r>
              <a:rPr lang="en-US" sz="1200" dirty="0"/>
              <a:t>1.	Go to https://eid.colostate.edu/.</a:t>
            </a:r>
          </a:p>
          <a:p>
            <a:pPr lvl="1"/>
            <a:r>
              <a:rPr lang="en-US" sz="1200" dirty="0"/>
              <a:t>2.	Click on ‘Register for your </a:t>
            </a:r>
            <a:r>
              <a:rPr lang="en-US" sz="1200" dirty="0" err="1"/>
              <a:t>eID</a:t>
            </a:r>
            <a:r>
              <a:rPr lang="en-US" sz="1200" dirty="0"/>
              <a:t>’ and enter the CSU ID # provided to you in the email with this attachment.</a:t>
            </a:r>
          </a:p>
          <a:p>
            <a:pPr marL="457200" lvl="1" indent="0">
              <a:buNone/>
            </a:pPr>
            <a:r>
              <a:rPr lang="en-US" sz="1400" dirty="0"/>
              <a:t>You can forward your CSU email to another email that you check more regularly by  following the instructions here: </a:t>
            </a:r>
            <a:r>
              <a:rPr lang="en-US" sz="1200" dirty="0">
                <a:hlinkClick r:id="rId2"/>
              </a:rPr>
              <a:t>http://help.mail.colostate.edu/tt_rule_forward_email.aspx</a:t>
            </a:r>
            <a:r>
              <a:rPr lang="en-US" sz="1200" dirty="0"/>
              <a:t>. </a:t>
            </a:r>
          </a:p>
          <a:p>
            <a:r>
              <a:rPr lang="en-US" sz="1400" dirty="0"/>
              <a:t>You will have to renew your password yearly.</a:t>
            </a:r>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48596" y="2590800"/>
            <a:ext cx="3810000" cy="2537460"/>
          </a:xfrm>
        </p:spPr>
      </p:pic>
    </p:spTree>
    <p:extLst>
      <p:ext uri="{BB962C8B-B14F-4D97-AF65-F5344CB8AC3E}">
        <p14:creationId xmlns:p14="http://schemas.microsoft.com/office/powerpoint/2010/main" val="1854358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t>Benefits</a:t>
            </a:r>
          </a:p>
        </p:txBody>
      </p:sp>
      <p:sp>
        <p:nvSpPr>
          <p:cNvPr id="3" name="Content Placeholder 2"/>
          <p:cNvSpPr>
            <a:spLocks noGrp="1"/>
          </p:cNvSpPr>
          <p:nvPr>
            <p:ph sz="half" idx="1"/>
          </p:nvPr>
        </p:nvSpPr>
        <p:spPr/>
        <p:txBody>
          <a:bodyPr>
            <a:normAutofit/>
          </a:bodyPr>
          <a:lstStyle/>
          <a:p>
            <a:r>
              <a:rPr lang="en-US" sz="1800" dirty="0"/>
              <a:t>The Benefits Department will contact you </a:t>
            </a:r>
            <a:r>
              <a:rPr lang="en-US" sz="1800" dirty="0">
                <a:solidFill>
                  <a:srgbClr val="FF0000"/>
                </a:solidFill>
              </a:rPr>
              <a:t>via your CSU email address </a:t>
            </a:r>
            <a:r>
              <a:rPr lang="en-US" sz="1800" dirty="0"/>
              <a:t>within 10 business days of WCNR HR receiving your completed original paperwork. You have 30 calendar days from your first day of work to register for benefits. </a:t>
            </a:r>
          </a:p>
          <a:p>
            <a:r>
              <a:rPr lang="en-US" sz="1600" dirty="0"/>
              <a:t>If you do not receive an email within your first week, please email </a:t>
            </a:r>
            <a:r>
              <a:rPr lang="en-US" sz="1600" dirty="0">
                <a:hlinkClick r:id="rId2"/>
              </a:rPr>
              <a:t>WCNR_HR@mail.colostate.edu</a:t>
            </a:r>
            <a:r>
              <a:rPr lang="en-US" sz="1600" dirty="0"/>
              <a:t>.</a:t>
            </a:r>
          </a:p>
          <a:p>
            <a:r>
              <a:rPr lang="en-US" sz="1600" dirty="0"/>
              <a:t>If you have any questions about your benefits please contact </a:t>
            </a:r>
            <a:r>
              <a:rPr lang="en-US" sz="1600" dirty="0">
                <a:hlinkClick r:id="rId3"/>
              </a:rPr>
              <a:t>hr_service_center@mail.colostate.edu</a:t>
            </a:r>
            <a:endParaRPr lang="en-US" dirty="0"/>
          </a:p>
        </p:txBody>
      </p:sp>
      <p:pic>
        <p:nvPicPr>
          <p:cNvPr id="4" name="Content Placeholder 3"/>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648200" y="2348706"/>
            <a:ext cx="4038600" cy="3028950"/>
          </a:xfrm>
        </p:spPr>
      </p:pic>
    </p:spTree>
    <p:extLst>
      <p:ext uri="{BB962C8B-B14F-4D97-AF65-F5344CB8AC3E}">
        <p14:creationId xmlns:p14="http://schemas.microsoft.com/office/powerpoint/2010/main" val="1999352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t>Time Reporting</a:t>
            </a:r>
          </a:p>
        </p:txBody>
      </p:sp>
      <p:sp>
        <p:nvSpPr>
          <p:cNvPr id="3" name="Content Placeholder 2"/>
          <p:cNvSpPr>
            <a:spLocks noGrp="1"/>
          </p:cNvSpPr>
          <p:nvPr>
            <p:ph sz="half" idx="1"/>
          </p:nvPr>
        </p:nvSpPr>
        <p:spPr>
          <a:xfrm>
            <a:off x="0" y="1417638"/>
            <a:ext cx="5105400" cy="4525962"/>
          </a:xfrm>
        </p:spPr>
        <p:txBody>
          <a:bodyPr>
            <a:normAutofit fontScale="47500" lnSpcReduction="20000"/>
          </a:bodyPr>
          <a:lstStyle/>
          <a:p>
            <a:r>
              <a:rPr lang="en-US" dirty="0"/>
              <a:t>Your position is eligible for overtime so you must report time on an online time keeping system, </a:t>
            </a:r>
            <a:r>
              <a:rPr lang="en-US" dirty="0" err="1"/>
              <a:t>TimeClock</a:t>
            </a:r>
            <a:r>
              <a:rPr lang="en-US" dirty="0"/>
              <a:t> Plus.</a:t>
            </a:r>
          </a:p>
          <a:p>
            <a:pPr lvl="0">
              <a:buClr>
                <a:srgbClr val="90C226"/>
              </a:buClr>
            </a:pPr>
            <a:r>
              <a:rPr lang="en-US" dirty="0">
                <a:solidFill>
                  <a:prstClr val="black">
                    <a:lumMod val="75000"/>
                    <a:lumOff val="25000"/>
                  </a:prstClr>
                </a:solidFill>
              </a:rPr>
              <a:t>Employees working off-campus will need to download DUO.  Instruc</a:t>
            </a:r>
            <a:r>
              <a:rPr lang="en-US" sz="3200" dirty="0">
                <a:solidFill>
                  <a:prstClr val="black">
                    <a:lumMod val="75000"/>
                    <a:lumOff val="25000"/>
                  </a:prstClr>
                </a:solidFill>
              </a:rPr>
              <a:t>ti</a:t>
            </a:r>
            <a:r>
              <a:rPr lang="en-US" dirty="0">
                <a:solidFill>
                  <a:prstClr val="black">
                    <a:lumMod val="75000"/>
                    <a:lumOff val="25000"/>
                  </a:prstClr>
                </a:solidFill>
              </a:rPr>
              <a:t>ons: </a:t>
            </a:r>
            <a:r>
              <a:rPr lang="en-US" dirty="0">
                <a:solidFill>
                  <a:srgbClr val="FF0000"/>
                </a:solidFill>
                <a:hlinkClick r:id="rId3"/>
              </a:rPr>
              <a:t>https://www.acns.colostate.edu/duo/</a:t>
            </a:r>
            <a:r>
              <a:rPr lang="en-US" dirty="0">
                <a:solidFill>
                  <a:prstClr val="black"/>
                </a:solidFill>
              </a:rPr>
              <a:t>.</a:t>
            </a:r>
            <a:r>
              <a:rPr lang="en-US" dirty="0">
                <a:solidFill>
                  <a:srgbClr val="FF0000"/>
                </a:solidFill>
              </a:rPr>
              <a:t>  </a:t>
            </a:r>
            <a:r>
              <a:rPr lang="en-US" dirty="0">
                <a:solidFill>
                  <a:prstClr val="black">
                    <a:lumMod val="75000"/>
                    <a:lumOff val="25000"/>
                  </a:prstClr>
                </a:solidFill>
              </a:rPr>
              <a:t>Then go to </a:t>
            </a:r>
            <a:r>
              <a:rPr lang="en-US" dirty="0">
                <a:solidFill>
                  <a:prstClr val="black">
                    <a:lumMod val="75000"/>
                    <a:lumOff val="25000"/>
                  </a:prstClr>
                </a:solidFill>
                <a:hlinkClick r:id="rId4"/>
              </a:rPr>
              <a:t>https://secure.colostate.edu</a:t>
            </a:r>
            <a:r>
              <a:rPr lang="en-US" dirty="0">
                <a:solidFill>
                  <a:prstClr val="black">
                    <a:lumMod val="75000"/>
                    <a:lumOff val="25000"/>
                  </a:prstClr>
                </a:solidFill>
              </a:rPr>
              <a:t> and click on the </a:t>
            </a:r>
            <a:r>
              <a:rPr lang="en-US" dirty="0" err="1">
                <a:solidFill>
                  <a:prstClr val="black">
                    <a:lumMod val="75000"/>
                    <a:lumOff val="25000"/>
                  </a:prstClr>
                </a:solidFill>
              </a:rPr>
              <a:t>TimeClock</a:t>
            </a:r>
            <a:r>
              <a:rPr lang="en-US" dirty="0">
                <a:solidFill>
                  <a:prstClr val="black">
                    <a:lumMod val="75000"/>
                    <a:lumOff val="25000"/>
                  </a:prstClr>
                </a:solidFill>
              </a:rPr>
              <a:t> Plus hyperlink. </a:t>
            </a:r>
          </a:p>
          <a:p>
            <a:pPr lvl="0">
              <a:buClr>
                <a:srgbClr val="90C226"/>
              </a:buClr>
            </a:pPr>
            <a:r>
              <a:rPr lang="en-US" dirty="0"/>
              <a:t>On campus employees access this system at </a:t>
            </a:r>
            <a:r>
              <a:rPr lang="en-US" dirty="0">
                <a:hlinkClick r:id="rId5"/>
              </a:rPr>
              <a:t>https://aar.is.colostate.edu/</a:t>
            </a:r>
            <a:r>
              <a:rPr lang="en-US" dirty="0"/>
              <a:t> under the </a:t>
            </a:r>
            <a:r>
              <a:rPr lang="en-US" dirty="0" err="1"/>
              <a:t>TimeClock</a:t>
            </a:r>
            <a:r>
              <a:rPr lang="en-US" dirty="0"/>
              <a:t> Plus heading on the right of the page. </a:t>
            </a:r>
          </a:p>
          <a:p>
            <a:r>
              <a:rPr lang="en-US" dirty="0"/>
              <a:t>All shifts must be entered by the 5</a:t>
            </a:r>
            <a:r>
              <a:rPr lang="en-US" baseline="30000" dirty="0"/>
              <a:t>th</a:t>
            </a:r>
            <a:r>
              <a:rPr lang="en-US" dirty="0"/>
              <a:t> of the following month to avoid a possible delay in your pay.  Supervisors have until the 10</a:t>
            </a:r>
            <a:r>
              <a:rPr lang="en-US" baseline="30000" dirty="0"/>
              <a:t>th</a:t>
            </a:r>
            <a:r>
              <a:rPr lang="en-US" dirty="0"/>
              <a:t> of the month to approve time sheets.</a:t>
            </a:r>
          </a:p>
          <a:p>
            <a:r>
              <a:rPr lang="en-US" dirty="0"/>
              <a:t>Admin Pro employees can enter their time in hours for each day worked vs. clocking in and out. Please talk to your supervisor about how your time needs to be recorded.</a:t>
            </a:r>
          </a:p>
          <a:p>
            <a:r>
              <a:rPr lang="en-US" dirty="0"/>
              <a:t>Overtime occurs after 40 hours per week if you are not on an alternate work schedule. Before you go overtime please make sure you have approval from your supervisor.</a:t>
            </a:r>
          </a:p>
          <a:p>
            <a:r>
              <a:rPr lang="en-US" dirty="0"/>
              <a:t>Comp time and Overtime = Time and a half</a:t>
            </a:r>
          </a:p>
          <a:p>
            <a:endParaRPr lang="en-US" dirty="0"/>
          </a:p>
        </p:txBody>
      </p:sp>
      <p:pic>
        <p:nvPicPr>
          <p:cNvPr id="5" name="Content Placeholder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5400" y="2057400"/>
            <a:ext cx="3810000" cy="2541270"/>
          </a:xfrm>
          <a:prstGeom prst="rect">
            <a:avLst/>
          </a:prstGeom>
        </p:spPr>
      </p:pic>
    </p:spTree>
    <p:extLst>
      <p:ext uri="{BB962C8B-B14F-4D97-AF65-F5344CB8AC3E}">
        <p14:creationId xmlns:p14="http://schemas.microsoft.com/office/powerpoint/2010/main" val="4043657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2800" dirty="0" err="1"/>
              <a:t>TimeClock</a:t>
            </a:r>
            <a:r>
              <a:rPr lang="en-US" sz="2800" dirty="0"/>
              <a:t> Plus Training Video:</a:t>
            </a:r>
            <a:br>
              <a:rPr lang="en-US" dirty="0"/>
            </a:br>
            <a:r>
              <a:rPr lang="en-US" sz="1350" dirty="0"/>
              <a:t>How to enter time already worked</a:t>
            </a:r>
            <a:endParaRPr lang="en-US" dirty="0"/>
          </a:p>
        </p:txBody>
      </p:sp>
      <p:sp>
        <p:nvSpPr>
          <p:cNvPr id="4" name="TextBox 3"/>
          <p:cNvSpPr txBox="1"/>
          <p:nvPr/>
        </p:nvSpPr>
        <p:spPr>
          <a:xfrm>
            <a:off x="808789" y="5539085"/>
            <a:ext cx="6392110" cy="484748"/>
          </a:xfrm>
          <a:prstGeom prst="rect">
            <a:avLst/>
          </a:prstGeom>
          <a:noFill/>
        </p:spPr>
        <p:txBody>
          <a:bodyPr wrap="square" rtlCol="0">
            <a:spAutoFit/>
          </a:bodyPr>
          <a:lstStyle/>
          <a:p>
            <a:r>
              <a:rPr lang="en-US" sz="1200" dirty="0"/>
              <a:t>For more training for to: </a:t>
            </a:r>
            <a:r>
              <a:rPr lang="en-US" sz="1200" dirty="0">
                <a:hlinkClick r:id="rId3"/>
              </a:rPr>
              <a:t>http://hrs.colostate.edu/timeclockplus/employee_training.html</a:t>
            </a:r>
            <a:endParaRPr lang="en-US" sz="1200" dirty="0"/>
          </a:p>
          <a:p>
            <a:r>
              <a:rPr lang="en-US" sz="1350" dirty="0"/>
              <a:t> </a:t>
            </a:r>
          </a:p>
        </p:txBody>
      </p:sp>
      <p:pic>
        <p:nvPicPr>
          <p:cNvPr id="5" name="0-qTOYKGODY"/>
          <p:cNvPicPr>
            <a:picLocks noRot="1" noChangeAspect="1"/>
          </p:cNvPicPr>
          <p:nvPr>
            <a:videoFile r:link="rId1"/>
          </p:nvPr>
        </p:nvPicPr>
        <p:blipFill>
          <a:blip r:embed="rId4"/>
          <a:stretch>
            <a:fillRect/>
          </a:stretch>
        </p:blipFill>
        <p:spPr>
          <a:xfrm>
            <a:off x="808789" y="1417638"/>
            <a:ext cx="6826955" cy="3840162"/>
          </a:xfrm>
          <a:prstGeom prst="rect">
            <a:avLst/>
          </a:prstGeom>
        </p:spPr>
      </p:pic>
    </p:spTree>
    <p:extLst>
      <p:ext uri="{BB962C8B-B14F-4D97-AF65-F5344CB8AC3E}">
        <p14:creationId xmlns:p14="http://schemas.microsoft.com/office/powerpoint/2010/main" val="2326881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2800" dirty="0" err="1"/>
              <a:t>TimeClock</a:t>
            </a:r>
            <a:r>
              <a:rPr lang="en-US" sz="2800" dirty="0"/>
              <a:t> Plus Training Video:</a:t>
            </a:r>
            <a:br>
              <a:rPr lang="en-US" dirty="0"/>
            </a:br>
            <a:r>
              <a:rPr lang="en-US" sz="1350" dirty="0"/>
              <a:t>How to clock in and out</a:t>
            </a:r>
            <a:endParaRPr lang="en-US" dirty="0"/>
          </a:p>
        </p:txBody>
      </p:sp>
      <p:sp>
        <p:nvSpPr>
          <p:cNvPr id="4" name="TextBox 3"/>
          <p:cNvSpPr txBox="1"/>
          <p:nvPr/>
        </p:nvSpPr>
        <p:spPr>
          <a:xfrm>
            <a:off x="808789" y="5539085"/>
            <a:ext cx="6392110" cy="484748"/>
          </a:xfrm>
          <a:prstGeom prst="rect">
            <a:avLst/>
          </a:prstGeom>
          <a:noFill/>
        </p:spPr>
        <p:txBody>
          <a:bodyPr wrap="square" rtlCol="0">
            <a:spAutoFit/>
          </a:bodyPr>
          <a:lstStyle/>
          <a:p>
            <a:r>
              <a:rPr lang="en-US" sz="1200" dirty="0"/>
              <a:t>For more training for to: </a:t>
            </a:r>
            <a:r>
              <a:rPr lang="en-US" sz="1200" dirty="0">
                <a:hlinkClick r:id="rId3"/>
              </a:rPr>
              <a:t>http://hrs.colostate.edu/timeclockplus/employee_training.html</a:t>
            </a:r>
            <a:endParaRPr lang="en-US" sz="1200" dirty="0"/>
          </a:p>
          <a:p>
            <a:r>
              <a:rPr lang="en-US" sz="1350" dirty="0"/>
              <a:t> </a:t>
            </a:r>
          </a:p>
        </p:txBody>
      </p:sp>
      <p:pic>
        <p:nvPicPr>
          <p:cNvPr id="2" name="m-DH2FiLWjo"/>
          <p:cNvPicPr>
            <a:picLocks noRot="1" noChangeAspect="1"/>
          </p:cNvPicPr>
          <p:nvPr>
            <a:videoFile r:link="rId1"/>
          </p:nvPr>
        </p:nvPicPr>
        <p:blipFill>
          <a:blip r:embed="rId4"/>
          <a:stretch>
            <a:fillRect/>
          </a:stretch>
        </p:blipFill>
        <p:spPr>
          <a:xfrm>
            <a:off x="808789" y="1417638"/>
            <a:ext cx="6826954" cy="3840162"/>
          </a:xfrm>
          <a:prstGeom prst="rect">
            <a:avLst/>
          </a:prstGeom>
        </p:spPr>
      </p:pic>
    </p:spTree>
    <p:extLst>
      <p:ext uri="{BB962C8B-B14F-4D97-AF65-F5344CB8AC3E}">
        <p14:creationId xmlns:p14="http://schemas.microsoft.com/office/powerpoint/2010/main" val="2123310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t>Leave Accruals</a:t>
            </a:r>
          </a:p>
        </p:txBody>
      </p:sp>
      <p:sp>
        <p:nvSpPr>
          <p:cNvPr id="3" name="Content Placeholder 2"/>
          <p:cNvSpPr>
            <a:spLocks noGrp="1"/>
          </p:cNvSpPr>
          <p:nvPr>
            <p:ph sz="half" idx="1"/>
          </p:nvPr>
        </p:nvSpPr>
        <p:spPr>
          <a:xfrm>
            <a:off x="152400" y="1417638"/>
            <a:ext cx="4572000" cy="4602163"/>
          </a:xfrm>
        </p:spPr>
        <p:txBody>
          <a:bodyPr>
            <a:normAutofit fontScale="47500" lnSpcReduction="20000"/>
          </a:bodyPr>
          <a:lstStyle/>
          <a:p>
            <a:r>
              <a:rPr lang="en-US" dirty="0"/>
              <a:t>You will need to enter your leave in </a:t>
            </a:r>
            <a:r>
              <a:rPr lang="en-US" b="1" u="sng" dirty="0"/>
              <a:t>Time Clock Plus</a:t>
            </a:r>
          </a:p>
          <a:p>
            <a:pPr lvl="1"/>
            <a:r>
              <a:rPr lang="en-US" dirty="0"/>
              <a:t>Enter time worked and leave in Time Clock Plus: </a:t>
            </a:r>
            <a:r>
              <a:rPr lang="en-US" dirty="0">
                <a:hlinkClick r:id="rId2"/>
              </a:rPr>
              <a:t>https://aar.is.colostate.edu/</a:t>
            </a:r>
            <a:r>
              <a:rPr lang="en-US" dirty="0"/>
              <a:t> </a:t>
            </a:r>
          </a:p>
          <a:p>
            <a:r>
              <a:rPr lang="en-US" dirty="0"/>
              <a:t>Leave accruals (based on full time status)</a:t>
            </a:r>
          </a:p>
          <a:p>
            <a:pPr lvl="1"/>
            <a:r>
              <a:rPr lang="en-US" dirty="0"/>
              <a:t>1.5 days(10 hours) earned for Sick Leave each month </a:t>
            </a:r>
          </a:p>
          <a:p>
            <a:pPr marL="914400" lvl="2" indent="0">
              <a:buNone/>
            </a:pPr>
            <a:r>
              <a:rPr lang="en-US" dirty="0"/>
              <a:t>(120 hours will be added to your account on your first day for your first year working)</a:t>
            </a:r>
          </a:p>
          <a:p>
            <a:pPr lvl="1"/>
            <a:r>
              <a:rPr lang="en-US" dirty="0"/>
              <a:t>2 days (16 hours) for Annual Leave if you are on a Special Appointment (Temporary appointments do not earn Annual Leave)</a:t>
            </a:r>
          </a:p>
          <a:p>
            <a:pPr lvl="1"/>
            <a:r>
              <a:rPr lang="en-US" dirty="0"/>
              <a:t>10 Holidays per year (do not enter holidays into TCP, HR will manually post them for you)</a:t>
            </a:r>
          </a:p>
          <a:p>
            <a:pPr lvl="1"/>
            <a:r>
              <a:rPr lang="en-US" u="sng" dirty="0"/>
              <a:t>Postdoctoral Fellow </a:t>
            </a:r>
            <a:r>
              <a:rPr lang="en-US" dirty="0"/>
              <a:t>appointments receive 15 days of sick leave per year; No annual leave for this appointment type. Leave is submitted monthly via the WCNR intranet. Please be sure to work with WCNR-HR to ensure leave is reported correctly.</a:t>
            </a:r>
          </a:p>
          <a:p>
            <a:r>
              <a:rPr lang="en-US" dirty="0"/>
              <a:t>Please submit your leave in a timely manner. Your leave will need to be entered by the 5</a:t>
            </a:r>
            <a:r>
              <a:rPr lang="en-US" baseline="30000" dirty="0"/>
              <a:t>th</a:t>
            </a:r>
            <a:r>
              <a:rPr lang="en-US" dirty="0"/>
              <a:t> of the following month. </a:t>
            </a:r>
            <a:r>
              <a:rPr lang="en-US"/>
              <a:t>(Supervisors have until the 10</a:t>
            </a:r>
            <a:r>
              <a:rPr lang="en-US" baseline="30000"/>
              <a:t>th</a:t>
            </a:r>
            <a:r>
              <a:rPr lang="en-US"/>
              <a:t> to approve).</a:t>
            </a:r>
          </a:p>
          <a:p>
            <a:pPr marL="0" indent="0">
              <a:buNone/>
            </a:pPr>
            <a:endParaRPr lang="en-US"/>
          </a:p>
          <a:p>
            <a:r>
              <a:rPr lang="en-US" dirty="0"/>
              <a:t>You will not be able to use the leave earned until the next month (Ex. Leave gained in August can not be used until September.)</a:t>
            </a:r>
          </a:p>
          <a:p>
            <a:pPr marL="0" indent="0">
              <a:buNone/>
            </a:pPr>
            <a:endParaRPr lang="en-US" dirty="0"/>
          </a:p>
        </p:txBody>
      </p:sp>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00600" y="2694608"/>
            <a:ext cx="4038600" cy="2048222"/>
          </a:xfrm>
        </p:spPr>
      </p:pic>
    </p:spTree>
    <p:extLst>
      <p:ext uri="{BB962C8B-B14F-4D97-AF65-F5344CB8AC3E}">
        <p14:creationId xmlns:p14="http://schemas.microsoft.com/office/powerpoint/2010/main" val="987353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2800" dirty="0" err="1"/>
              <a:t>TimeClock</a:t>
            </a:r>
            <a:r>
              <a:rPr lang="en-US" sz="2800" dirty="0"/>
              <a:t> Plus Training Video:</a:t>
            </a:r>
            <a:br>
              <a:rPr lang="en-US" dirty="0"/>
            </a:br>
            <a:r>
              <a:rPr lang="en-US" sz="1350" dirty="0"/>
              <a:t>How to enter a leave request</a:t>
            </a:r>
            <a:endParaRPr lang="en-US" dirty="0"/>
          </a:p>
        </p:txBody>
      </p:sp>
      <p:sp>
        <p:nvSpPr>
          <p:cNvPr id="4" name="TextBox 3"/>
          <p:cNvSpPr txBox="1"/>
          <p:nvPr/>
        </p:nvSpPr>
        <p:spPr>
          <a:xfrm>
            <a:off x="808789" y="5539085"/>
            <a:ext cx="6392110" cy="484748"/>
          </a:xfrm>
          <a:prstGeom prst="rect">
            <a:avLst/>
          </a:prstGeom>
          <a:noFill/>
        </p:spPr>
        <p:txBody>
          <a:bodyPr wrap="square" rtlCol="0">
            <a:spAutoFit/>
          </a:bodyPr>
          <a:lstStyle/>
          <a:p>
            <a:r>
              <a:rPr lang="en-US" sz="1200" dirty="0"/>
              <a:t>For more training for to: </a:t>
            </a:r>
            <a:r>
              <a:rPr lang="en-US" sz="1200" dirty="0">
                <a:hlinkClick r:id="rId3"/>
              </a:rPr>
              <a:t>http://hrs.colostate.edu/timeclockplus/employee_training.html</a:t>
            </a:r>
            <a:endParaRPr lang="en-US" sz="1200" dirty="0"/>
          </a:p>
          <a:p>
            <a:r>
              <a:rPr lang="en-US" sz="1350" dirty="0"/>
              <a:t> </a:t>
            </a:r>
          </a:p>
        </p:txBody>
      </p:sp>
      <p:pic>
        <p:nvPicPr>
          <p:cNvPr id="5" name="X6OyjoukQiw"/>
          <p:cNvPicPr>
            <a:picLocks noRot="1" noChangeAspect="1"/>
          </p:cNvPicPr>
          <p:nvPr>
            <a:videoFile r:link="rId1"/>
          </p:nvPr>
        </p:nvPicPr>
        <p:blipFill>
          <a:blip r:embed="rId4"/>
          <a:stretch>
            <a:fillRect/>
          </a:stretch>
        </p:blipFill>
        <p:spPr>
          <a:xfrm>
            <a:off x="808789" y="1417638"/>
            <a:ext cx="6826955" cy="3840162"/>
          </a:xfrm>
          <a:prstGeom prst="rect">
            <a:avLst/>
          </a:prstGeom>
        </p:spPr>
      </p:pic>
    </p:spTree>
    <p:extLst>
      <p:ext uri="{BB962C8B-B14F-4D97-AF65-F5344CB8AC3E}">
        <p14:creationId xmlns:p14="http://schemas.microsoft.com/office/powerpoint/2010/main" val="192281791"/>
      </p:ext>
    </p:extLst>
  </p:cSld>
  <p:clrMapOvr>
    <a:masterClrMapping/>
  </p:clrMapOvr>
</p:sld>
</file>

<file path=ppt/theme/theme1.xml><?xml version="1.0" encoding="utf-8"?>
<a:theme xmlns:a="http://schemas.openxmlformats.org/drawingml/2006/main" name="Office Theme">
  <a:themeElements>
    <a:clrScheme name="WCNR-1">
      <a:dk1>
        <a:srgbClr val="21491D"/>
      </a:dk1>
      <a:lt1>
        <a:srgbClr val="FFFFFF"/>
      </a:lt1>
      <a:dk2>
        <a:srgbClr val="33632E"/>
      </a:dk2>
      <a:lt2>
        <a:srgbClr val="F4CE30"/>
      </a:lt2>
      <a:accent1>
        <a:srgbClr val="71963D"/>
      </a:accent1>
      <a:accent2>
        <a:srgbClr val="9FC54D"/>
      </a:accent2>
      <a:accent3>
        <a:srgbClr val="2C7380"/>
      </a:accent3>
      <a:accent4>
        <a:srgbClr val="FFFF00"/>
      </a:accent4>
      <a:accent5>
        <a:srgbClr val="97551D"/>
      </a:accent5>
      <a:accent6>
        <a:srgbClr val="007EAE"/>
      </a:accent6>
      <a:hlink>
        <a:srgbClr val="00B0F0"/>
      </a:hlink>
      <a:folHlink>
        <a:srgbClr val="00B0F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903</TotalTime>
  <Words>1066</Words>
  <Application>Microsoft Macintosh PowerPoint</Application>
  <PresentationFormat>On-screen Show (4:3)</PresentationFormat>
  <Paragraphs>80</Paragraphs>
  <Slides>16</Slides>
  <Notes>1</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Arial Black</vt:lpstr>
      <vt:lpstr>Calibri</vt:lpstr>
      <vt:lpstr>Office Theme</vt:lpstr>
      <vt:lpstr>WCNR Orientation</vt:lpstr>
      <vt:lpstr>Employee Handbook</vt:lpstr>
      <vt:lpstr>Electronic Identification (eID)</vt:lpstr>
      <vt:lpstr>Benefits</vt:lpstr>
      <vt:lpstr>Time Reporting</vt:lpstr>
      <vt:lpstr>TimeClock Plus Training Video: How to enter time already worked</vt:lpstr>
      <vt:lpstr>TimeClock Plus Training Video: How to clock in and out</vt:lpstr>
      <vt:lpstr>Leave Accruals</vt:lpstr>
      <vt:lpstr>TimeClock Plus Training Video: How to enter a leave request</vt:lpstr>
      <vt:lpstr>Special Leave</vt:lpstr>
      <vt:lpstr>Work Schedule </vt:lpstr>
      <vt:lpstr>Preventing Sexual Harassment</vt:lpstr>
      <vt:lpstr>Contact Information</vt:lpstr>
      <vt:lpstr>Conflicts of Interest (COI)</vt:lpstr>
      <vt:lpstr>Extra Information</vt:lpstr>
      <vt:lpstr>Thank you! Welcome to WCNR!</vt:lpstr>
    </vt:vector>
  </TitlesOfParts>
  <Company>Hewlett-Packard Company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Schmitz,Lisa</dc:creator>
  <cp:lastModifiedBy>Microsoft Office User</cp:lastModifiedBy>
  <cp:revision>49</cp:revision>
  <cp:lastPrinted>2015-09-04T16:25:18Z</cp:lastPrinted>
  <dcterms:created xsi:type="dcterms:W3CDTF">2013-11-04T17:50:43Z</dcterms:created>
  <dcterms:modified xsi:type="dcterms:W3CDTF">2018-10-24T16:29:43Z</dcterms:modified>
</cp:coreProperties>
</file>